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7" r:id="rId12"/>
    <p:sldId id="31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4" r:id="rId42"/>
    <p:sldId id="265" r:id="rId43"/>
    <p:sldId id="301" r:id="rId44"/>
    <p:sldId id="302" r:id="rId45"/>
    <p:sldId id="303" r:id="rId46"/>
    <p:sldId id="304" r:id="rId47"/>
    <p:sldId id="305" r:id="rId48"/>
    <p:sldId id="308" r:id="rId49"/>
    <p:sldId id="307" r:id="rId50"/>
    <p:sldId id="266" r:id="rId51"/>
    <p:sldId id="267" r:id="rId52"/>
    <p:sldId id="309" r:id="rId53"/>
    <p:sldId id="310" r:id="rId54"/>
    <p:sldId id="312" r:id="rId55"/>
    <p:sldId id="314" r:id="rId56"/>
    <p:sldId id="313" r:id="rId57"/>
    <p:sldId id="311" r:id="rId58"/>
    <p:sldId id="271" r:id="rId59"/>
    <p:sldId id="26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3/1/24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b="1" dirty="0"/>
                  <a:t>Scenario 1:</a:t>
                </a:r>
                <a:r>
                  <a:rPr lang="en-US" dirty="0"/>
                  <a:t> 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r>
                  <a:rPr lang="en-US" dirty="0"/>
                  <a:t>This would likely pass the instrument exogeneity test</a:t>
                </a:r>
              </a:p>
              <a:p>
                <a:pPr lvl="1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would likely fail the instrument relevance test</a:t>
                </a:r>
              </a:p>
              <a:p>
                <a:pPr lvl="1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Scenario 2:</a:t>
                </a:r>
                <a:r>
                  <a:rPr lang="en-US" dirty="0"/>
                  <a:t> Passing instrument relevance, but failing instrument exogeneity is more likely to be the problem</a:t>
                </a:r>
              </a:p>
              <a:p>
                <a:pPr lvl="1"/>
                <a:r>
                  <a:rPr lang="en-US" dirty="0"/>
                  <a:t>Proxy variable usually make poor instruments. Why?</a:t>
                </a:r>
              </a:p>
              <a:p>
                <a:r>
                  <a:rPr lang="en-US" dirty="0"/>
                  <a:t>Using IQ as an instrument for education will be relevant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it would fail instrument exogeneity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The instrument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needs to work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to impact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>
                <a:blip r:embed="rId2"/>
                <a:stretch>
                  <a:fillRect l="-10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79DD-6943-3242-3CB8-8AA7F1B0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You have to be creative sometimes with instruments</a:t>
            </a:r>
          </a:p>
          <a:p>
            <a:r>
              <a:rPr lang="en-US" dirty="0"/>
              <a:t>Parent’s education is possible</a:t>
            </a:r>
          </a:p>
          <a:p>
            <a:pPr lvl="1"/>
            <a:r>
              <a:rPr lang="en-US" dirty="0"/>
              <a:t>This will likely be correlated with other unobserved factors</a:t>
            </a:r>
          </a:p>
          <a:p>
            <a:r>
              <a:rPr lang="en-US" dirty="0"/>
              <a:t>Wooldridge mention’s number of siblings but…</a:t>
            </a:r>
          </a:p>
          <a:p>
            <a:pPr lvl="1"/>
            <a:r>
              <a:rPr lang="en-US" dirty="0"/>
              <a:t>What about sex combinations of siblings?</a:t>
            </a:r>
          </a:p>
          <a:p>
            <a:pPr lvl="1"/>
            <a:r>
              <a:rPr lang="en-US" dirty="0"/>
              <a:t>Families that have more kids instead of stopping at two with one boy and one girl?</a:t>
            </a:r>
          </a:p>
          <a:p>
            <a:pPr lvl="1"/>
            <a:r>
              <a:rPr lang="en-US" dirty="0"/>
              <a:t>Investing more into education if randomly have one boy and one girl</a:t>
            </a:r>
          </a:p>
          <a:p>
            <a:r>
              <a:rPr lang="en-US" dirty="0"/>
              <a:t>What about the distance to a four year college?</a:t>
            </a:r>
          </a:p>
          <a:p>
            <a:r>
              <a:rPr lang="en-US" dirty="0"/>
              <a:t>What about distance to September school cutoff for school attendance?</a:t>
            </a:r>
          </a:p>
          <a:p>
            <a:r>
              <a:rPr lang="en-US" dirty="0"/>
              <a:t>What about lottery numbers?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4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 strategy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b="1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instrument exogeneity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</a:t>
                </a:r>
                <a:r>
                  <a:rPr lang="en-US" b="1" dirty="0"/>
                  <a:t>so larger samples are better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of the IV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gets larger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will have larger standard errors</a:t>
                </a:r>
              </a:p>
              <a:p>
                <a:r>
                  <a:rPr lang="en-US" b="1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 or weak instrument relevance</a:t>
                </a:r>
              </a:p>
              <a:p>
                <a:pPr lvl="1"/>
                <a:r>
                  <a:rPr lang="en-US" b="1" dirty="0"/>
                  <a:t>The IV estimator becomes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b="1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Structural Model </a:t>
                </a:r>
              </a:p>
              <a:p>
                <a:pPr lvl="1"/>
                <a:r>
                  <a:rPr lang="en-US" b="1" dirty="0"/>
                  <a:t>An equation derived from economic theory or economic reasoning – looking at a causal relationship from theory</a:t>
                </a:r>
                <a:endParaRPr lang="bg-BG" b="1" dirty="0"/>
              </a:p>
              <a:p>
                <a:pPr lvl="1"/>
                <a:r>
                  <a:rPr lang="bg-BG" dirty="0"/>
                  <a:t>I</a:t>
                </a:r>
                <a:r>
                  <a:rPr lang="en-US" dirty="0"/>
                  <a:t>implementing a structural model in econometric analysis may be biased by endogeneity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Reduced Form Model</a:t>
                </a:r>
              </a:p>
              <a:p>
                <a:pPr lvl="1"/>
                <a:r>
                  <a:rPr lang="en-US" b="1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already appears in our structural model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Obtain estimators from Method of Moments (First Order Conditions) gets us our IV estimators </a:t>
                </a:r>
              </a:p>
              <a:p>
                <a:pPr lvl="1"/>
                <a:r>
                  <a:rPr lang="en-US" dirty="0"/>
                  <a:t>Method of moments estimators are estimators obtained by using sample analogs of population moments </a:t>
                </a:r>
              </a:p>
              <a:p>
                <a:r>
                  <a:rPr lang="en-US" dirty="0"/>
                  <a:t>We have three unknown parameters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three known equations: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  <a:blipFill>
                <a:blip r:embed="rId2"/>
                <a:stretch>
                  <a:fillRect l="-96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  <a:blipFill>
                <a:blip r:embed="rId2"/>
                <a:stretch>
                  <a:fillRect l="-1086" t="-212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b="1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</a:t>
                </a:r>
              </a:p>
              <a:p>
                <a:pPr lvl="1"/>
                <a:r>
                  <a:rPr lang="en-US" dirty="0"/>
                  <a:t>You may see “orthogonal”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first-stage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called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exogenous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want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since it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The first-stage assumptions are </a:t>
                </a:r>
              </a:p>
              <a:p>
                <a:pPr lvl="1"/>
                <a:r>
                  <a:rPr lang="en-US" b="1" dirty="0"/>
                  <a:t>Instrument Relevance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  <a:blipFill>
                <a:blip r:embed="rId2"/>
                <a:stretch>
                  <a:fillRect l="-833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obtain the 2SLS estimator in two stages</a:t>
                </a:r>
              </a:p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2SLS estimator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Regression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homoskedasticity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b="1" dirty="0"/>
                  <a:t>(Key) Rank Condition: We need at least as many excluded explanatory variables as there are included endogenous variables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b="1" dirty="0"/>
              <a:t>Key: 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</a:t>
                </a:r>
                <a:r>
                  <a:rPr lang="en-US" b="1" dirty="0"/>
                  <a:t>first stage not second stage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 due to attenuation bias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instrument relevance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instrument exogeneity for </a:t>
                </a:r>
                <a:r>
                  <a:rPr lang="en-US" b="1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Key: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</a:t>
            </a:r>
            <a:r>
              <a:rPr lang="en-US" b="1" dirty="0"/>
              <a:t>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alternative that works when IQ does not satisfy assumptions to estimate ability</a:t>
                </a:r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b="1" dirty="0"/>
                  <a:t>We can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as an IV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OLS is more efficient than 2SLS, so we may want to test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1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potentially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the structural error term</a:t>
                </a:r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  <a:blipFill>
                <a:blip r:embed="rId2"/>
                <a:stretch>
                  <a:fillRect l="-965" t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practically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r>
                  <a:rPr lang="en-US" dirty="0"/>
                  <a:t>Another reason to use a sensitivity analysis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exogenous (assuming homoskedasticity holds)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  <a:r>
                  <a:rPr lang="en-US" b="1" dirty="0"/>
                  <a:t>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Instrumental Variable</a:t>
                </a:r>
              </a:p>
              <a:p>
                <a:pPr lvl="1"/>
                <a:r>
                  <a:rPr lang="en-US" b="1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 and is either unobserved, not measured, or not included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at least two assumptions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cannot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23818</TotalTime>
  <Words>4597</Words>
  <Application>Microsoft Macintosh PowerPoint</Application>
  <PresentationFormat>Widescreen</PresentationFormat>
  <Paragraphs>477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73</cp:revision>
  <dcterms:created xsi:type="dcterms:W3CDTF">2023-07-24T20:27:11Z</dcterms:created>
  <dcterms:modified xsi:type="dcterms:W3CDTF">2024-03-04T21:25:44Z</dcterms:modified>
</cp:coreProperties>
</file>